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79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35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K:\pes\mix1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K:\pes\mix1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helly\AppData\Local\Temp\TSP2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142609983385105"/>
          <c:y val="7.7255990483204001E-2"/>
          <c:w val="0.78833526333897264"/>
          <c:h val="0.75192378298131668"/>
        </c:manualLayout>
      </c:layout>
      <c:barChart>
        <c:barDir val="col"/>
        <c:grouping val="clustered"/>
        <c:ser>
          <c:idx val="1"/>
          <c:order val="0"/>
          <c:tx>
            <c:strRef>
              <c:f>Calculator!$A$23</c:f>
              <c:strCache>
                <c:ptCount val="1"/>
                <c:pt idx="0">
                  <c:v>Hayden: 9/28/2009</c:v>
                </c:pt>
              </c:strCache>
            </c:strRef>
          </c:tx>
          <c:spPr>
            <a:solidFill>
              <a:schemeClr val="tx1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Calculator!$A$11:$A$20</c:f>
              <c:strCache>
                <c:ptCount val="10"/>
                <c:pt idx="0">
                  <c:v>acetate</c:v>
                </c:pt>
                <c:pt idx="1">
                  <c:v>formate</c:v>
                </c:pt>
                <c:pt idx="2">
                  <c:v>Chloride</c:v>
                </c:pt>
                <c:pt idx="3">
                  <c:v>nitrate</c:v>
                </c:pt>
                <c:pt idx="4">
                  <c:v>sulfate</c:v>
                </c:pt>
                <c:pt idx="5">
                  <c:v>sodium</c:v>
                </c:pt>
                <c:pt idx="6">
                  <c:v>ammonium</c:v>
                </c:pt>
                <c:pt idx="7">
                  <c:v>potassium</c:v>
                </c:pt>
                <c:pt idx="8">
                  <c:v>magnesium</c:v>
                </c:pt>
                <c:pt idx="9">
                  <c:v>calcium</c:v>
                </c:pt>
              </c:strCache>
            </c:strRef>
          </c:cat>
          <c:val>
            <c:numRef>
              <c:f>Calculator!$O$26:$O$35</c:f>
              <c:numCache>
                <c:formatCode>0.00E+000</c:formatCode>
                <c:ptCount val="10"/>
                <c:pt idx="0">
                  <c:v>99.463791942694826</c:v>
                </c:pt>
                <c:pt idx="1">
                  <c:v>0</c:v>
                </c:pt>
                <c:pt idx="2">
                  <c:v>397.11772296474851</c:v>
                </c:pt>
                <c:pt idx="3">
                  <c:v>629.11031494960969</c:v>
                </c:pt>
                <c:pt idx="4">
                  <c:v>2550.9703608872574</c:v>
                </c:pt>
                <c:pt idx="5">
                  <c:v>400.03051280765999</c:v>
                </c:pt>
                <c:pt idx="6">
                  <c:v>87.97468118467981</c:v>
                </c:pt>
                <c:pt idx="7">
                  <c:v>138.71817066157104</c:v>
                </c:pt>
                <c:pt idx="8">
                  <c:v>57.240327563536468</c:v>
                </c:pt>
                <c:pt idx="9">
                  <c:v>614.10923870348051</c:v>
                </c:pt>
              </c:numCache>
            </c:numRef>
          </c:val>
        </c:ser>
        <c:ser>
          <c:idx val="3"/>
          <c:order val="1"/>
          <c:tx>
            <c:strRef>
              <c:f>Calculator!$A$97</c:f>
              <c:strCache>
                <c:ptCount val="1"/>
                <c:pt idx="0">
                  <c:v>Willcox: 9/28/09</c:v>
                </c:pt>
              </c:strCache>
            </c:strRef>
          </c:tx>
          <c:spPr>
            <a:solidFill>
              <a:schemeClr val="tx2"/>
            </a:solidFill>
          </c:spPr>
          <c:val>
            <c:numRef>
              <c:f>Calculator!$N$100:$N$109</c:f>
              <c:numCache>
                <c:formatCode>0.00E+000</c:formatCode>
                <c:ptCount val="10"/>
                <c:pt idx="0">
                  <c:v>173.40434376688097</c:v>
                </c:pt>
                <c:pt idx="1">
                  <c:v>37.339511184418186</c:v>
                </c:pt>
                <c:pt idx="2">
                  <c:v>37.411539919454903</c:v>
                </c:pt>
                <c:pt idx="3">
                  <c:v>741.09746395566219</c:v>
                </c:pt>
                <c:pt idx="4">
                  <c:v>887.67554858348308</c:v>
                </c:pt>
                <c:pt idx="5">
                  <c:v>391.53087664357867</c:v>
                </c:pt>
                <c:pt idx="6">
                  <c:v>252.40417957508748</c:v>
                </c:pt>
                <c:pt idx="7">
                  <c:v>272.10366753167256</c:v>
                </c:pt>
                <c:pt idx="8">
                  <c:v>726.10607259253345</c:v>
                </c:pt>
                <c:pt idx="9">
                  <c:v>953.405687769358</c:v>
                </c:pt>
              </c:numCache>
            </c:numRef>
          </c:val>
        </c:ser>
        <c:axId val="42621952"/>
        <c:axId val="42754816"/>
      </c:barChart>
      <c:catAx>
        <c:axId val="4262195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2754816"/>
        <c:crosses val="autoZero"/>
        <c:auto val="1"/>
        <c:lblAlgn val="ctr"/>
        <c:lblOffset val="100"/>
        <c:tickLblSkip val="1"/>
        <c:tickMarkSkip val="1"/>
      </c:catAx>
      <c:valAx>
        <c:axId val="42754816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E+00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2621952"/>
        <c:crosses val="autoZero"/>
        <c:crossBetween val="between"/>
      </c:valAx>
      <c:spPr>
        <a:ln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600" b="0" i="0" u="none" strike="noStrike" baseline="0">
                <a:solidFill>
                  <a:schemeClr val="tx2">
                    <a:lumMod val="75000"/>
                  </a:schemeClr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 b="0" i="0" u="none" strike="noStrike" baseline="0">
                <a:solidFill>
                  <a:schemeClr val="tx2">
                    <a:lumMod val="75000"/>
                  </a:schemeClr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ayout>
        <c:manualLayout>
          <c:xMode val="edge"/>
          <c:yMode val="edge"/>
          <c:x val="0.69798639942734431"/>
          <c:y val="0.11416129801956573"/>
          <c:w val="0.24560773085182538"/>
          <c:h val="0.22136923444010073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chemeClr val="tx2">
                  <a:lumMod val="75000"/>
                </a:schemeClr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28575">
      <a:noFill/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0254002828633418"/>
          <c:y val="5.3846204407869233E-2"/>
          <c:w val="0.78833526333897264"/>
          <c:h val="0.75192378298131668"/>
        </c:manualLayout>
      </c:layout>
      <c:barChart>
        <c:barDir val="col"/>
        <c:grouping val="clustered"/>
        <c:ser>
          <c:idx val="1"/>
          <c:order val="0"/>
          <c:tx>
            <c:strRef>
              <c:f>Calculator!$A$8</c:f>
              <c:strCache>
                <c:ptCount val="1"/>
                <c:pt idx="0">
                  <c:v>Hayden: 9/14/2009</c:v>
                </c:pt>
              </c:strCache>
            </c:strRef>
          </c:tx>
          <c:spPr>
            <a:solidFill>
              <a:schemeClr val="tx1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Calculator!$A$11:$A$20</c:f>
              <c:strCache>
                <c:ptCount val="10"/>
                <c:pt idx="0">
                  <c:v>acetate</c:v>
                </c:pt>
                <c:pt idx="1">
                  <c:v>formate</c:v>
                </c:pt>
                <c:pt idx="2">
                  <c:v>Chloride</c:v>
                </c:pt>
                <c:pt idx="3">
                  <c:v>nitrate</c:v>
                </c:pt>
                <c:pt idx="4">
                  <c:v>sulfate</c:v>
                </c:pt>
                <c:pt idx="5">
                  <c:v>sodium</c:v>
                </c:pt>
                <c:pt idx="6">
                  <c:v>ammonium</c:v>
                </c:pt>
                <c:pt idx="7">
                  <c:v>potassium</c:v>
                </c:pt>
                <c:pt idx="8">
                  <c:v>magnesium</c:v>
                </c:pt>
                <c:pt idx="9">
                  <c:v>calcium</c:v>
                </c:pt>
              </c:strCache>
            </c:strRef>
          </c:cat>
          <c:val>
            <c:numRef>
              <c:f>Calculator!$O$11:$O$20</c:f>
              <c:numCache>
                <c:formatCode>0.00E+000</c:formatCode>
                <c:ptCount val="10"/>
                <c:pt idx="0">
                  <c:v>120.57497727337213</c:v>
                </c:pt>
                <c:pt idx="1">
                  <c:v>8.1271644041946605</c:v>
                </c:pt>
                <c:pt idx="2">
                  <c:v>132.78717258176246</c:v>
                </c:pt>
                <c:pt idx="3">
                  <c:v>956.3292762718612</c:v>
                </c:pt>
                <c:pt idx="4">
                  <c:v>3305.985773312857</c:v>
                </c:pt>
                <c:pt idx="5">
                  <c:v>728.07642595531161</c:v>
                </c:pt>
                <c:pt idx="6">
                  <c:v>89.990760927953332</c:v>
                </c:pt>
                <c:pt idx="7">
                  <c:v>132.72654416054496</c:v>
                </c:pt>
                <c:pt idx="8">
                  <c:v>57.014370319355187</c:v>
                </c:pt>
                <c:pt idx="9">
                  <c:v>237.62621335327819</c:v>
                </c:pt>
              </c:numCache>
            </c:numRef>
          </c:val>
        </c:ser>
        <c:ser>
          <c:idx val="3"/>
          <c:order val="1"/>
          <c:tx>
            <c:strRef>
              <c:f>Calculator!$A$83</c:f>
              <c:strCache>
                <c:ptCount val="1"/>
                <c:pt idx="0">
                  <c:v>Willcox: 9/14/2009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</c:spPr>
          <c:val>
            <c:numRef>
              <c:f>Calculator!$N$86:$N$95</c:f>
              <c:numCache>
                <c:formatCode>0.00E+000</c:formatCode>
                <c:ptCount val="10"/>
                <c:pt idx="0">
                  <c:v>133.62021016217994</c:v>
                </c:pt>
                <c:pt idx="1">
                  <c:v>47.36312350413052</c:v>
                </c:pt>
                <c:pt idx="2">
                  <c:v>27.760177533926043</c:v>
                </c:pt>
                <c:pt idx="3">
                  <c:v>514.8973837213041</c:v>
                </c:pt>
                <c:pt idx="4">
                  <c:v>1185.2570094478583</c:v>
                </c:pt>
                <c:pt idx="5">
                  <c:v>484.7494689218438</c:v>
                </c:pt>
                <c:pt idx="6">
                  <c:v>106.40837045121643</c:v>
                </c:pt>
                <c:pt idx="7">
                  <c:v>14.694057119262249</c:v>
                </c:pt>
                <c:pt idx="8">
                  <c:v>389.44614402430574</c:v>
                </c:pt>
                <c:pt idx="9">
                  <c:v>459.20290612090326</c:v>
                </c:pt>
              </c:numCache>
            </c:numRef>
          </c:val>
        </c:ser>
        <c:axId val="42847232"/>
        <c:axId val="44245760"/>
      </c:barChart>
      <c:catAx>
        <c:axId val="4284723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4245760"/>
        <c:crosses val="autoZero"/>
        <c:auto val="1"/>
        <c:lblAlgn val="ctr"/>
        <c:lblOffset val="100"/>
        <c:tickLblSkip val="1"/>
        <c:tickMarkSkip val="1"/>
      </c:catAx>
      <c:valAx>
        <c:axId val="44245760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E+00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2847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8527762913131"/>
          <c:y val="0.13141066020593578"/>
          <c:w val="0.29143007124109482"/>
          <c:h val="0.23675388653341412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6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8.6570477247502775E-2"/>
          <c:y val="4.5676998368678626E-2"/>
          <c:w val="0.87347391786903461"/>
          <c:h val="0.84013050570962444"/>
        </c:manualLayout>
      </c:layout>
      <c:barChart>
        <c:barDir val="col"/>
        <c:grouping val="clustered"/>
        <c:ser>
          <c:idx val="0"/>
          <c:order val="0"/>
          <c:tx>
            <c:v>Iron King</c:v>
          </c:tx>
          <c:spPr>
            <a:solidFill>
              <a:srgbClr val="3366FF"/>
            </a:solidFill>
            <a:ln w="12700">
              <a:solidFill>
                <a:srgbClr val="000000"/>
              </a:solidFill>
              <a:prstDash val="solid"/>
            </a:ln>
          </c:spPr>
          <c:errBars>
            <c:errBarType val="both"/>
            <c:errValType val="cust"/>
            <c:plus>
              <c:numRef>
                <c:f>Calcs!$AH$6:$AJ$6</c:f>
                <c:numCache>
                  <c:formatCode>General</c:formatCode>
                  <c:ptCount val="3"/>
                  <c:pt idx="0">
                    <c:v>1.1837165378182912</c:v>
                  </c:pt>
                  <c:pt idx="1">
                    <c:v>4.738632138829231E-2</c:v>
                  </c:pt>
                  <c:pt idx="2">
                    <c:v>4.7977478714708015</c:v>
                  </c:pt>
                </c:numCache>
              </c:numRef>
            </c:plus>
            <c:minus>
              <c:numRef>
                <c:f>Calcs!$AH$6:$AJ$6</c:f>
                <c:numCache>
                  <c:formatCode>General</c:formatCode>
                  <c:ptCount val="3"/>
                  <c:pt idx="0">
                    <c:v>1.1837165378182912</c:v>
                  </c:pt>
                  <c:pt idx="1">
                    <c:v>4.738632138829231E-2</c:v>
                  </c:pt>
                  <c:pt idx="2">
                    <c:v>4.7977478714708015</c:v>
                  </c:pt>
                </c:numCache>
              </c:numRef>
            </c:minus>
            <c:spPr>
              <a:ln w="12700"/>
            </c:spPr>
          </c:errBars>
          <c:cat>
            <c:strRef>
              <c:f>Calcs!$AH$15:$AJ$15</c:f>
              <c:strCache>
                <c:ptCount val="3"/>
                <c:pt idx="0">
                  <c:v>As</c:v>
                </c:pt>
                <c:pt idx="1">
                  <c:v>Cd</c:v>
                </c:pt>
                <c:pt idx="2">
                  <c:v>Pb</c:v>
                </c:pt>
              </c:strCache>
            </c:strRef>
          </c:cat>
          <c:val>
            <c:numRef>
              <c:f>Calcs!$AH$5:$AJ$5</c:f>
              <c:numCache>
                <c:formatCode>General</c:formatCode>
                <c:ptCount val="3"/>
                <c:pt idx="0">
                  <c:v>1.4483828895586317</c:v>
                </c:pt>
                <c:pt idx="1">
                  <c:v>4.4478290848205385E-2</c:v>
                </c:pt>
                <c:pt idx="2">
                  <c:v>3.7579401197952795</c:v>
                </c:pt>
              </c:numCache>
            </c:numRef>
          </c:val>
        </c:ser>
        <c:ser>
          <c:idx val="1"/>
          <c:order val="1"/>
          <c:tx>
            <c:v>Green Valley</c:v>
          </c:tx>
          <c:spPr>
            <a:solidFill>
              <a:srgbClr val="99CC00"/>
            </a:solidFill>
            <a:ln w="12700">
              <a:solidFill>
                <a:srgbClr val="000000"/>
              </a:solidFill>
              <a:prstDash val="solid"/>
            </a:ln>
          </c:spPr>
          <c:errBars>
            <c:errBarType val="both"/>
            <c:errValType val="cust"/>
            <c:plus>
              <c:numRef>
                <c:f>Calcs!$AH$4:$AJ$4</c:f>
                <c:numCache>
                  <c:formatCode>General</c:formatCode>
                  <c:ptCount val="3"/>
                  <c:pt idx="0">
                    <c:v>0.5668932508118697</c:v>
                  </c:pt>
                  <c:pt idx="1">
                    <c:v>1.1095539886981227</c:v>
                  </c:pt>
                  <c:pt idx="2">
                    <c:v>4.3688771849788299</c:v>
                  </c:pt>
                </c:numCache>
              </c:numRef>
            </c:plus>
            <c:minus>
              <c:numRef>
                <c:f>Calcs!$AH$4:$AJ$4</c:f>
                <c:numCache>
                  <c:formatCode>General</c:formatCode>
                  <c:ptCount val="3"/>
                  <c:pt idx="0">
                    <c:v>0.5668932508118697</c:v>
                  </c:pt>
                  <c:pt idx="1">
                    <c:v>1.1095539886981227</c:v>
                  </c:pt>
                  <c:pt idx="2">
                    <c:v>4.3688771849788299</c:v>
                  </c:pt>
                </c:numCache>
              </c:numRef>
            </c:minus>
            <c:spPr>
              <a:ln w="12700"/>
            </c:spPr>
          </c:errBars>
          <c:cat>
            <c:strRef>
              <c:f>Calcs!$AH$15:$AJ$15</c:f>
              <c:strCache>
                <c:ptCount val="3"/>
                <c:pt idx="0">
                  <c:v>As</c:v>
                </c:pt>
                <c:pt idx="1">
                  <c:v>Cd</c:v>
                </c:pt>
                <c:pt idx="2">
                  <c:v>Pb</c:v>
                </c:pt>
              </c:strCache>
            </c:strRef>
          </c:cat>
          <c:val>
            <c:numRef>
              <c:f>Calcs!$AH$3:$AJ$3</c:f>
              <c:numCache>
                <c:formatCode>General</c:formatCode>
                <c:ptCount val="3"/>
                <c:pt idx="0">
                  <c:v>0.28413366992332356</c:v>
                </c:pt>
                <c:pt idx="1">
                  <c:v>0.39709634026775548</c:v>
                </c:pt>
                <c:pt idx="2">
                  <c:v>2.1819145583979886</c:v>
                </c:pt>
              </c:numCache>
            </c:numRef>
          </c:val>
        </c:ser>
        <c:ser>
          <c:idx val="2"/>
          <c:order val="2"/>
          <c:tx>
            <c:v>Hayden</c:v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errBars>
            <c:errBarType val="both"/>
            <c:errValType val="cust"/>
            <c:plus>
              <c:numRef>
                <c:f>Calcs!$AH$2:$AJ$2</c:f>
                <c:numCache>
                  <c:formatCode>General</c:formatCode>
                  <c:ptCount val="3"/>
                  <c:pt idx="0">
                    <c:v>3.1679171873704544</c:v>
                  </c:pt>
                  <c:pt idx="1">
                    <c:v>0.34638232326699736</c:v>
                  </c:pt>
                  <c:pt idx="2">
                    <c:v>11.351630567243241</c:v>
                  </c:pt>
                </c:numCache>
              </c:numRef>
            </c:plus>
            <c:minus>
              <c:numRef>
                <c:f>Calcs!$AH$2:$AJ$2</c:f>
                <c:numCache>
                  <c:formatCode>General</c:formatCode>
                  <c:ptCount val="3"/>
                  <c:pt idx="0">
                    <c:v>3.1679171873704544</c:v>
                  </c:pt>
                  <c:pt idx="1">
                    <c:v>0.34638232326699736</c:v>
                  </c:pt>
                  <c:pt idx="2">
                    <c:v>11.351630567243241</c:v>
                  </c:pt>
                </c:numCache>
              </c:numRef>
            </c:minus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val>
            <c:numRef>
              <c:f>Calcs!$AH$1:$AJ$1</c:f>
              <c:numCache>
                <c:formatCode>General</c:formatCode>
                <c:ptCount val="3"/>
                <c:pt idx="0">
                  <c:v>5.0543561864985369</c:v>
                </c:pt>
                <c:pt idx="1">
                  <c:v>0.52058633228615692</c:v>
                </c:pt>
                <c:pt idx="2">
                  <c:v>20.179693268239518</c:v>
                </c:pt>
              </c:numCache>
            </c:numRef>
          </c:val>
        </c:ser>
        <c:ser>
          <c:idx val="3"/>
          <c:order val="3"/>
          <c:tx>
            <c:v>University of Arizona</c:v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errBars>
            <c:errBarType val="both"/>
            <c:errValType val="cust"/>
            <c:plus>
              <c:numRef>
                <c:f>Calcs!$AH$8:$AJ$8</c:f>
                <c:numCache>
                  <c:formatCode>General</c:formatCode>
                  <c:ptCount val="3"/>
                  <c:pt idx="0">
                    <c:v>0.50173656908583519</c:v>
                  </c:pt>
                  <c:pt idx="1">
                    <c:v>0.11724855409922418</c:v>
                  </c:pt>
                  <c:pt idx="2">
                    <c:v>3.7542393005762964</c:v>
                  </c:pt>
                </c:numCache>
              </c:numRef>
            </c:plus>
            <c:minus>
              <c:numRef>
                <c:f>Calcs!$AH$8:$AJ$8</c:f>
                <c:numCache>
                  <c:formatCode>General</c:formatCode>
                  <c:ptCount val="3"/>
                  <c:pt idx="0">
                    <c:v>0.50173656908583519</c:v>
                  </c:pt>
                  <c:pt idx="1">
                    <c:v>0.11724855409922418</c:v>
                  </c:pt>
                  <c:pt idx="2">
                    <c:v>3.7542393005762964</c:v>
                  </c:pt>
                </c:numCache>
              </c:numRef>
            </c:minus>
            <c:spPr>
              <a:ln w="12700"/>
            </c:spPr>
          </c:errBars>
          <c:val>
            <c:numRef>
              <c:f>Calcs!$AH$7:$AJ$7</c:f>
              <c:numCache>
                <c:formatCode>General</c:formatCode>
                <c:ptCount val="3"/>
                <c:pt idx="0">
                  <c:v>0.40165224362420832</c:v>
                </c:pt>
                <c:pt idx="1">
                  <c:v>0.11837111539943704</c:v>
                </c:pt>
                <c:pt idx="2">
                  <c:v>2.5208455395579303</c:v>
                </c:pt>
              </c:numCache>
            </c:numRef>
          </c:val>
        </c:ser>
        <c:ser>
          <c:idx val="4"/>
          <c:order val="4"/>
          <c:tx>
            <c:strRef>
              <c:f>Calcs!$Z$9</c:f>
              <c:strCache>
                <c:ptCount val="1"/>
                <c:pt idx="0">
                  <c:v>Wilcox</c:v>
                </c:pt>
              </c:strCache>
            </c:strRef>
          </c:tx>
          <c:spPr>
            <a:ln w="12700">
              <a:solidFill>
                <a:srgbClr val="000000"/>
              </a:solidFill>
            </a:ln>
          </c:spPr>
          <c:errBars>
            <c:errBarType val="both"/>
            <c:errValType val="cust"/>
            <c:plus>
              <c:numRef>
                <c:f>Calcs!$AH$10:$AJ$10</c:f>
                <c:numCache>
                  <c:formatCode>General</c:formatCode>
                  <c:ptCount val="3"/>
                  <c:pt idx="0">
                    <c:v>0.56859702662903422</c:v>
                  </c:pt>
                  <c:pt idx="1">
                    <c:v>1.1113814998300682</c:v>
                  </c:pt>
                  <c:pt idx="2">
                    <c:v>5.3144949040144649</c:v>
                  </c:pt>
                </c:numCache>
              </c:numRef>
            </c:plus>
            <c:minus>
              <c:numRef>
                <c:f>Calcs!$AH$10:$AJ$10</c:f>
                <c:numCache>
                  <c:formatCode>General</c:formatCode>
                  <c:ptCount val="3"/>
                  <c:pt idx="0">
                    <c:v>0.56859702662903422</c:v>
                  </c:pt>
                  <c:pt idx="1">
                    <c:v>1.1113814998300682</c:v>
                  </c:pt>
                  <c:pt idx="2">
                    <c:v>5.3144949040144649</c:v>
                  </c:pt>
                </c:numCache>
              </c:numRef>
            </c:minus>
            <c:spPr>
              <a:ln w="12700"/>
            </c:spPr>
          </c:errBars>
          <c:val>
            <c:numRef>
              <c:f>Calcs!$AH$9:$AJ$9</c:f>
              <c:numCache>
                <c:formatCode>General</c:formatCode>
                <c:ptCount val="3"/>
                <c:pt idx="0">
                  <c:v>0.43128308998345538</c:v>
                </c:pt>
                <c:pt idx="1">
                  <c:v>0.40415720582322534</c:v>
                </c:pt>
                <c:pt idx="2">
                  <c:v>4.0144217885022258</c:v>
                </c:pt>
              </c:numCache>
            </c:numRef>
          </c:val>
        </c:ser>
        <c:axId val="42869120"/>
        <c:axId val="42870656"/>
      </c:barChart>
      <c:catAx>
        <c:axId val="4286912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2870656"/>
        <c:crossesAt val="0"/>
        <c:auto val="1"/>
        <c:lblAlgn val="ctr"/>
        <c:lblOffset val="100"/>
        <c:tickLblSkip val="1"/>
        <c:tickMarkSkip val="1"/>
      </c:catAx>
      <c:valAx>
        <c:axId val="42870656"/>
        <c:scaling>
          <c:orientation val="minMax"/>
          <c:max val="35"/>
          <c:min val="0"/>
        </c:scaling>
        <c:axPos val="l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 b="1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concentration (ng/m</a:t>
                </a:r>
                <a:r>
                  <a:rPr lang="en-US" sz="1600" b="1" i="0" u="none" strike="noStrike" baseline="30000">
                    <a:solidFill>
                      <a:srgbClr val="000000"/>
                    </a:solidFill>
                    <a:latin typeface="Arial"/>
                    <a:cs typeface="Arial"/>
                  </a:rPr>
                  <a:t>3</a:t>
                </a:r>
                <a:r>
                  <a:rPr lang="en-US" sz="1600" b="1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4.6887535284504496E-3"/>
              <c:y val="0.24183461569750764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2869120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22197558268590456"/>
          <c:y val="0.12398042414355628"/>
          <c:w val="0.29189789123196463"/>
          <c:h val="0.36704730831973897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7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noFill/>
    <a:ln w="9525">
      <a:noFill/>
    </a:ln>
  </c:spPr>
  <c:txPr>
    <a:bodyPr/>
    <a:lstStyle/>
    <a:p>
      <a:pPr>
        <a:defRPr sz="16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F3E41-614E-4494-879F-3C2D50A9F323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24527F-1A5C-4EB1-B044-877B7B5F0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4527F-1A5C-4EB1-B044-877B7B5F046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4527F-1A5C-4EB1-B044-877B7B5F046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4527F-1A5C-4EB1-B044-877B7B5F046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4527F-1A5C-4EB1-B044-877B7B5F046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4527F-1A5C-4EB1-B044-877B7B5F046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4527F-1A5C-4EB1-B044-877B7B5F046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4527F-1A5C-4EB1-B044-877B7B5F046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4527F-1A5C-4EB1-B044-877B7B5F046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4527F-1A5C-4EB1-B044-877B7B5F046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4527F-1A5C-4EB1-B044-877B7B5F046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4527F-1A5C-4EB1-B044-877B7B5F046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1A655-A7CB-4E7A-9C40-BE0FAAE3704C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85333-3A8E-4725-B73E-5E1157AADA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1A655-A7CB-4E7A-9C40-BE0FAAE3704C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85333-3A8E-4725-B73E-5E1157AADA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1A655-A7CB-4E7A-9C40-BE0FAAE3704C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85333-3A8E-4725-B73E-5E1157AADA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1A655-A7CB-4E7A-9C40-BE0FAAE3704C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85333-3A8E-4725-B73E-5E1157AADA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1A655-A7CB-4E7A-9C40-BE0FAAE3704C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85333-3A8E-4725-B73E-5E1157AADA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1A655-A7CB-4E7A-9C40-BE0FAAE3704C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85333-3A8E-4725-B73E-5E1157AADA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1A655-A7CB-4E7A-9C40-BE0FAAE3704C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85333-3A8E-4725-B73E-5E1157AADA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1A655-A7CB-4E7A-9C40-BE0FAAE3704C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85333-3A8E-4725-B73E-5E1157AADA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1A655-A7CB-4E7A-9C40-BE0FAAE3704C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85333-3A8E-4725-B73E-5E1157AADA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1A655-A7CB-4E7A-9C40-BE0FAAE3704C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85333-3A8E-4725-B73E-5E1157AADA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1A655-A7CB-4E7A-9C40-BE0FAAE3704C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85333-3A8E-4725-B73E-5E1157AADA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1A655-A7CB-4E7A-9C40-BE0FAAE3704C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85333-3A8E-4725-B73E-5E1157AADA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05000"/>
            <a:ext cx="7772400" cy="14700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Atmospheric Particulate Analysis near Mining Operations in Southern Arizona</a:t>
            </a:r>
            <a:endParaRPr lang="en-US" sz="2800" dirty="0"/>
          </a:p>
        </p:txBody>
      </p:sp>
      <p:pic>
        <p:nvPicPr>
          <p:cNvPr id="4" name="Picture 3" descr="Vegas 2002 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2400"/>
            <a:ext cx="9144000" cy="19576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33528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Presenter: Kyle </a:t>
            </a:r>
            <a:r>
              <a:rPr lang="en-US" sz="2400" dirty="0" err="1" smtClean="0"/>
              <a:t>Rine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3962400"/>
            <a:ext cx="4876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Acknowledgements:   A.E. </a:t>
            </a:r>
            <a:r>
              <a:rPr lang="en-US" dirty="0" err="1" smtClean="0"/>
              <a:t>Sáez</a:t>
            </a:r>
            <a:r>
              <a:rPr lang="en-US" dirty="0" smtClean="0"/>
              <a:t>, </a:t>
            </a:r>
            <a:r>
              <a:rPr lang="en-US" dirty="0" err="1" smtClean="0"/>
              <a:t>E.A.Betterton</a:t>
            </a:r>
            <a:r>
              <a:rPr lang="en-US" dirty="0" smtClean="0"/>
              <a:t>,      J. </a:t>
            </a:r>
            <a:r>
              <a:rPr lang="en-US" dirty="0" err="1" smtClean="0"/>
              <a:t>Csavina</a:t>
            </a:r>
            <a:r>
              <a:rPr lang="en-US" dirty="0" smtClean="0"/>
              <a:t>, A. </a:t>
            </a:r>
            <a:r>
              <a:rPr lang="en-US" dirty="0" err="1" smtClean="0"/>
              <a:t>Wonaschutz</a:t>
            </a:r>
            <a:r>
              <a:rPr lang="en-US" dirty="0" smtClean="0"/>
              <a:t>, W. Conant, B. </a:t>
            </a:r>
            <a:r>
              <a:rPr lang="en-US" dirty="0" err="1" smtClean="0"/>
              <a:t>Barbaris</a:t>
            </a:r>
            <a:r>
              <a:rPr lang="en-US" dirty="0" smtClean="0"/>
              <a:t>, A. </a:t>
            </a:r>
            <a:r>
              <a:rPr lang="en-US" dirty="0" err="1" smtClean="0"/>
              <a:t>Landázuri</a:t>
            </a:r>
            <a:r>
              <a:rPr lang="en-US" dirty="0" smtClean="0"/>
              <a:t>, P. </a:t>
            </a:r>
            <a:r>
              <a:rPr lang="en-US" dirty="0" err="1" smtClean="0"/>
              <a:t>Rheinheimer</a:t>
            </a:r>
            <a:r>
              <a:rPr lang="en-US" dirty="0" smtClean="0"/>
              <a:t>, A. </a:t>
            </a:r>
            <a:r>
              <a:rPr lang="en-US" dirty="0" err="1" smtClean="0"/>
              <a:t>Campillo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Research Supported by NIEHS Superfund Research Program</a:t>
            </a:r>
          </a:p>
          <a:p>
            <a:endParaRPr lang="en-US" dirty="0"/>
          </a:p>
        </p:txBody>
      </p:sp>
      <p:pic>
        <p:nvPicPr>
          <p:cNvPr id="9" name="Picture 8" descr="azsgc_text_whi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53400" y="5105400"/>
            <a:ext cx="762000" cy="1016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0" y="5842337"/>
            <a:ext cx="807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2010 Arizona </a:t>
            </a:r>
            <a:r>
              <a:rPr lang="en-US" sz="2400" dirty="0"/>
              <a:t>Space Grant </a:t>
            </a:r>
            <a:r>
              <a:rPr lang="en-US" sz="2400" dirty="0" smtClean="0"/>
              <a:t>Consortium Symposium.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9" name="Flowchart: Process 18"/>
          <p:cNvSpPr/>
          <p:nvPr/>
        </p:nvSpPr>
        <p:spPr>
          <a:xfrm>
            <a:off x="0" y="3124200"/>
            <a:ext cx="9144000" cy="45719"/>
          </a:xfrm>
          <a:prstGeom prst="flowChartProcess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Process 19"/>
          <p:cNvSpPr/>
          <p:nvPr/>
        </p:nvSpPr>
        <p:spPr>
          <a:xfrm>
            <a:off x="0" y="6400800"/>
            <a:ext cx="9144000" cy="45719"/>
          </a:xfrm>
          <a:prstGeom prst="flowChartProcess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logo_epaseal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9000" y="5181600"/>
            <a:ext cx="952500" cy="1057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and Future Work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762000"/>
            <a:ext cx="838200" cy="152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001000" y="762000"/>
            <a:ext cx="914400" cy="152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" y="6172200"/>
            <a:ext cx="8686800" cy="152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" y="1295400"/>
            <a:ext cx="7848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High levels of airborne contaminates present at the site clearly indicate health risks to local populations and surrounding ecology.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Further sampling at site and investigation into contaminations sources is currently underway.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As part of the EPA Superfund fund program, information gathered at the site will be of significant importance in determining cleanup procedures and preventative measures implemented at the site.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9" name="Picture 8" descr="IMG_87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3733800"/>
            <a:ext cx="2844800" cy="2133600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2971800" cy="11430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838200"/>
            <a:ext cx="1295400" cy="152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33800" y="838200"/>
            <a:ext cx="5410200" cy="152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447800"/>
            <a:ext cx="6400800" cy="4800600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228600"/>
            <a:ext cx="7391400" cy="1143000"/>
          </a:xfrm>
        </p:spPr>
        <p:txBody>
          <a:bodyPr/>
          <a:lstStyle/>
          <a:p>
            <a:r>
              <a:rPr lang="en-US" dirty="0" smtClean="0"/>
              <a:t>Total Suspended Particulate</a:t>
            </a:r>
            <a:endParaRPr lang="en-US" dirty="0"/>
          </a:p>
        </p:txBody>
      </p:sp>
      <p:sp>
        <p:nvSpPr>
          <p:cNvPr id="4" name="Flowchart: Process 3"/>
          <p:cNvSpPr/>
          <p:nvPr/>
        </p:nvSpPr>
        <p:spPr>
          <a:xfrm>
            <a:off x="533400" y="1219200"/>
            <a:ext cx="8229600" cy="76200"/>
          </a:xfrm>
          <a:prstGeom prst="flowChartProcess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hiq1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00" y="2057400"/>
            <a:ext cx="1981200" cy="2386988"/>
          </a:xfrm>
          <a:prstGeom prst="rect">
            <a:avLst/>
          </a:prstGeom>
        </p:spPr>
      </p:pic>
      <p:pic>
        <p:nvPicPr>
          <p:cNvPr id="6" name="Picture 5" descr="2009 1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3429000"/>
            <a:ext cx="2667000" cy="2000250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57200" y="1524000"/>
            <a:ext cx="502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Sampling with the Hi-Q  High Volume Portable </a:t>
            </a:r>
            <a:r>
              <a:rPr lang="en-US" sz="2000" b="1" dirty="0"/>
              <a:t>Air </a:t>
            </a:r>
            <a:r>
              <a:rPr lang="en-US" sz="2000" b="1" dirty="0" smtClean="0"/>
              <a:t>Sampler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Sampling Rate: 12 - 15 </a:t>
            </a:r>
            <a:r>
              <a:rPr lang="en-US" sz="2000" dirty="0" err="1" smtClean="0"/>
              <a:t>cfm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Uses 4 inch borosilicate glass fiber filters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Samples ran for 24 consecutive hours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</p:txBody>
      </p:sp>
      <p:sp>
        <p:nvSpPr>
          <p:cNvPr id="11" name="Flowchart: Process 10"/>
          <p:cNvSpPr/>
          <p:nvPr/>
        </p:nvSpPr>
        <p:spPr>
          <a:xfrm>
            <a:off x="533400" y="6096000"/>
            <a:ext cx="8229600" cy="76200"/>
          </a:xfrm>
          <a:prstGeom prst="flowChartProcess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Filter Pictures 0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5200" y="3429000"/>
            <a:ext cx="2667000" cy="2000250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2362200" y="56388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Clean and Dirty Filters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010400" y="4724400"/>
            <a:ext cx="1344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TSP Sampler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0" y="228600"/>
            <a:ext cx="2971800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</a:rPr>
              <a:t>Analysis</a:t>
            </a:r>
            <a:r>
              <a:rPr lang="en-US" sz="4800" dirty="0" smtClean="0"/>
              <a:t> </a:t>
            </a:r>
            <a:endParaRPr lang="en-US" sz="4800" dirty="0"/>
          </a:p>
        </p:txBody>
      </p:sp>
      <p:sp>
        <p:nvSpPr>
          <p:cNvPr id="4" name="Flowchart: Process 3"/>
          <p:cNvSpPr/>
          <p:nvPr/>
        </p:nvSpPr>
        <p:spPr>
          <a:xfrm>
            <a:off x="228600" y="838200"/>
            <a:ext cx="5486400" cy="152400"/>
          </a:xfrm>
          <a:prstGeom prst="flowChartProcess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Process 5"/>
          <p:cNvSpPr/>
          <p:nvPr/>
        </p:nvSpPr>
        <p:spPr>
          <a:xfrm>
            <a:off x="7848600" y="838200"/>
            <a:ext cx="990600" cy="152400"/>
          </a:xfrm>
          <a:prstGeom prst="flowChartProcess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1371600"/>
            <a:ext cx="7993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All samples are analyzed for heavy metals and water soluble Ion content. 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1981200"/>
            <a:ext cx="582884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Ion Chromatography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Samples are analyzed for  water soluble ions.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Prominent ions detected: Calcium, Potassium,</a:t>
            </a:r>
          </a:p>
          <a:p>
            <a:r>
              <a:rPr lang="en-US" sz="2000" dirty="0" smtClean="0"/>
              <a:t>  Magnesium, Sodium, Ammonium, Chloride, Acetate, </a:t>
            </a:r>
          </a:p>
          <a:p>
            <a:r>
              <a:rPr lang="en-US" sz="2000" dirty="0" smtClean="0"/>
              <a:t>  </a:t>
            </a:r>
            <a:r>
              <a:rPr lang="en-US" sz="2000" dirty="0" err="1" smtClean="0"/>
              <a:t>Formate</a:t>
            </a:r>
            <a:r>
              <a:rPr lang="en-US" sz="2000" dirty="0" smtClean="0"/>
              <a:t>, Nitrate, Sulfate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4267200"/>
            <a:ext cx="640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Inductively </a:t>
            </a:r>
            <a:r>
              <a:rPr lang="en-US" b="1" dirty="0" smtClean="0"/>
              <a:t>Coupled Plasma Mass Spectroscopy</a:t>
            </a:r>
            <a:r>
              <a:rPr lang="en-US" b="1" dirty="0"/>
              <a:t> </a:t>
            </a:r>
            <a:r>
              <a:rPr lang="en-US" b="1" dirty="0" smtClean="0"/>
              <a:t> 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Resolves </a:t>
            </a:r>
            <a:r>
              <a:rPr lang="en-US" dirty="0" smtClean="0"/>
              <a:t>metals and </a:t>
            </a:r>
            <a:r>
              <a:rPr lang="en-US" dirty="0" err="1" smtClean="0"/>
              <a:t>metaloids</a:t>
            </a:r>
            <a:r>
              <a:rPr lang="en-US" dirty="0" smtClean="0"/>
              <a:t> </a:t>
            </a:r>
            <a:r>
              <a:rPr lang="en-US" dirty="0" smtClean="0"/>
              <a:t>concentrations  </a:t>
            </a:r>
            <a:r>
              <a:rPr lang="en-US" dirty="0" smtClean="0"/>
              <a:t>within the </a:t>
            </a:r>
          </a:p>
          <a:p>
            <a:r>
              <a:rPr lang="en-US" dirty="0" smtClean="0"/>
              <a:t> </a:t>
            </a:r>
            <a:r>
              <a:rPr lang="en-US" dirty="0" smtClean="0"/>
              <a:t> </a:t>
            </a:r>
            <a:r>
              <a:rPr lang="en-US" dirty="0" smtClean="0"/>
              <a:t>samples</a:t>
            </a:r>
            <a:r>
              <a:rPr lang="en-US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b="1" dirty="0"/>
          </a:p>
        </p:txBody>
      </p:sp>
      <p:sp>
        <p:nvSpPr>
          <p:cNvPr id="13" name="Flowchart: Process 12"/>
          <p:cNvSpPr/>
          <p:nvPr/>
        </p:nvSpPr>
        <p:spPr>
          <a:xfrm>
            <a:off x="304800" y="5867400"/>
            <a:ext cx="8534400" cy="152400"/>
          </a:xfrm>
          <a:prstGeom prst="flowChartProcess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018" y="0"/>
            <a:ext cx="8187966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  <p:sp>
        <p:nvSpPr>
          <p:cNvPr id="6" name="Down Arrow 5"/>
          <p:cNvSpPr/>
          <p:nvPr/>
        </p:nvSpPr>
        <p:spPr>
          <a:xfrm>
            <a:off x="2971800" y="457200"/>
            <a:ext cx="381000" cy="533400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5181600" y="3124200"/>
            <a:ext cx="381000" cy="533400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4800600" y="5257800"/>
            <a:ext cx="381000" cy="533400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6705600" y="4495800"/>
            <a:ext cx="381000" cy="533400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4953000" y="4343400"/>
            <a:ext cx="381000" cy="533400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5257800" y="4038600"/>
            <a:ext cx="381000" cy="533400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429000" y="457200"/>
            <a:ext cx="1747338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glow rad="101600">
              <a:schemeClr val="tx2">
                <a:lumMod val="50000"/>
                <a:alpha val="6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Dewey-</a:t>
            </a:r>
            <a:r>
              <a:rPr lang="en-US" b="1" dirty="0" err="1" smtClean="0">
                <a:solidFill>
                  <a:schemeClr val="bg1"/>
                </a:solidFill>
              </a:rPr>
              <a:t>Humbolt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14800" y="4343400"/>
            <a:ext cx="844462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glow rad="101600">
              <a:schemeClr val="tx2">
                <a:lumMod val="50000"/>
                <a:alpha val="6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Tucson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2800" y="4495800"/>
            <a:ext cx="91440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glow rad="101600">
              <a:schemeClr val="tx2">
                <a:lumMod val="50000"/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Willcox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62600" y="3810000"/>
            <a:ext cx="1354858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glow rad="101600">
              <a:schemeClr val="tx2">
                <a:lumMod val="50000"/>
                <a:alpha val="6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Mt </a:t>
            </a:r>
            <a:r>
              <a:rPr lang="en-US" b="1" dirty="0">
                <a:solidFill>
                  <a:schemeClr val="bg1"/>
                </a:solidFill>
              </a:rPr>
              <a:t>L</a:t>
            </a:r>
            <a:r>
              <a:rPr lang="en-US" b="1" dirty="0" smtClean="0">
                <a:solidFill>
                  <a:schemeClr val="bg1"/>
                </a:solidFill>
              </a:rPr>
              <a:t>emmon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38800" y="3048000"/>
            <a:ext cx="908903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glow rad="101600">
              <a:schemeClr val="tx2">
                <a:lumMod val="50000"/>
                <a:alpha val="6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Hayden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52800" y="5257800"/>
            <a:ext cx="1390317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glow rad="101600">
              <a:schemeClr val="tx2">
                <a:lumMod val="50000"/>
                <a:alpha val="6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Green Valley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0600" y="2362200"/>
            <a:ext cx="3179973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Sampling Sites</a:t>
            </a: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g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914400"/>
            <a:ext cx="3460955" cy="5029200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685800" y="152400"/>
            <a:ext cx="25399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Hayden, AZ</a:t>
            </a:r>
            <a:endParaRPr lang="en-US" sz="4000" dirty="0"/>
          </a:p>
        </p:txBody>
      </p:sp>
      <p:sp>
        <p:nvSpPr>
          <p:cNvPr id="18" name="Flowchart: Process 17"/>
          <p:cNvSpPr/>
          <p:nvPr/>
        </p:nvSpPr>
        <p:spPr>
          <a:xfrm>
            <a:off x="228600" y="533400"/>
            <a:ext cx="457200" cy="152400"/>
          </a:xfrm>
          <a:prstGeom prst="flowChartProcess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Process 18"/>
          <p:cNvSpPr/>
          <p:nvPr/>
        </p:nvSpPr>
        <p:spPr>
          <a:xfrm>
            <a:off x="3200400" y="533400"/>
            <a:ext cx="5715000" cy="152400"/>
          </a:xfrm>
          <a:prstGeom prst="flowChartProcess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 rot="5400000">
            <a:off x="1752599" y="990600"/>
            <a:ext cx="1066799" cy="18288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447800" y="1676400"/>
            <a:ext cx="1732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ASARCO Smelter</a:t>
            </a:r>
            <a:endParaRPr lang="en-US" dirty="0"/>
          </a:p>
        </p:txBody>
      </p:sp>
      <p:sp>
        <p:nvSpPr>
          <p:cNvPr id="23" name="Right Arrow 22"/>
          <p:cNvSpPr/>
          <p:nvPr/>
        </p:nvSpPr>
        <p:spPr>
          <a:xfrm>
            <a:off x="381000" y="4495800"/>
            <a:ext cx="1676400" cy="1447800"/>
          </a:xfrm>
          <a:prstGeom prst="rightArrow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81000" y="4876800"/>
            <a:ext cx="1445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Hayden HS</a:t>
            </a:r>
          </a:p>
          <a:p>
            <a:r>
              <a:rPr lang="en-US" dirty="0" smtClean="0"/>
              <a:t>Sampling Site</a:t>
            </a:r>
            <a:endParaRPr lang="en-US" dirty="0"/>
          </a:p>
        </p:txBody>
      </p:sp>
      <p:sp>
        <p:nvSpPr>
          <p:cNvPr id="25" name="Flowchart: Process 24"/>
          <p:cNvSpPr/>
          <p:nvPr/>
        </p:nvSpPr>
        <p:spPr>
          <a:xfrm>
            <a:off x="228600" y="6248400"/>
            <a:ext cx="8686800" cy="152400"/>
          </a:xfrm>
          <a:prstGeom prst="flowChartProcess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038600" y="1066800"/>
            <a:ext cx="498489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The ASARCO Smelter is less than two miles from</a:t>
            </a:r>
          </a:p>
          <a:p>
            <a:r>
              <a:rPr lang="en-US" dirty="0"/>
              <a:t> </a:t>
            </a:r>
            <a:r>
              <a:rPr lang="en-US" dirty="0" smtClean="0"/>
              <a:t>  Hayden High School, our sampling site.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Active smelter and active mine.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Large tailings pile within one mile of sampling site.</a:t>
            </a:r>
          </a:p>
          <a:p>
            <a:endParaRPr lang="en-US" dirty="0"/>
          </a:p>
        </p:txBody>
      </p:sp>
      <p:pic>
        <p:nvPicPr>
          <p:cNvPr id="27" name="Picture 26" descr="IMG_87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3562350" y="3143250"/>
            <a:ext cx="3200400" cy="2400300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</p:spPr>
      </p:pic>
      <p:pic>
        <p:nvPicPr>
          <p:cNvPr id="13" name="Picture 12" descr="DSC02907.JPG"/>
          <p:cNvPicPr>
            <a:picLocks noChangeAspect="1"/>
          </p:cNvPicPr>
          <p:nvPr/>
        </p:nvPicPr>
        <p:blipFill>
          <a:blip r:embed="rId5" cstate="print"/>
          <a:srcRect l="35000" r="13645"/>
          <a:stretch>
            <a:fillRect/>
          </a:stretch>
        </p:blipFill>
        <p:spPr>
          <a:xfrm>
            <a:off x="6629400" y="2743200"/>
            <a:ext cx="2209800" cy="3227294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ilter Pictures 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457200"/>
            <a:ext cx="2200141" cy="3048000"/>
          </a:xfrm>
          <a:prstGeom prst="rect">
            <a:avLst/>
          </a:prstGeom>
        </p:spPr>
      </p:pic>
      <p:pic>
        <p:nvPicPr>
          <p:cNvPr id="12" name="Picture 11" descr="Filter Pictures 0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0" y="457200"/>
            <a:ext cx="2286000" cy="3062377"/>
          </a:xfrm>
          <a:prstGeom prst="rect">
            <a:avLst/>
          </a:prstGeom>
        </p:spPr>
      </p:pic>
      <p:pic>
        <p:nvPicPr>
          <p:cNvPr id="13" name="Picture 12" descr="Filter Pictures 0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1200" y="457200"/>
            <a:ext cx="2242802" cy="3130004"/>
          </a:xfrm>
          <a:prstGeom prst="rect">
            <a:avLst/>
          </a:prstGeom>
        </p:spPr>
      </p:pic>
      <p:pic>
        <p:nvPicPr>
          <p:cNvPr id="14" name="Picture 13" descr="Filter Pictures 02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88373" y="3657600"/>
            <a:ext cx="2153857" cy="2971800"/>
          </a:xfrm>
          <a:prstGeom prst="rect">
            <a:avLst/>
          </a:prstGeom>
        </p:spPr>
      </p:pic>
      <p:pic>
        <p:nvPicPr>
          <p:cNvPr id="15" name="Picture 14" descr="Filter Pictures 03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90600" y="3733800"/>
            <a:ext cx="2179078" cy="2819400"/>
          </a:xfrm>
          <a:prstGeom prst="rect">
            <a:avLst/>
          </a:prstGeom>
        </p:spPr>
      </p:pic>
      <p:pic>
        <p:nvPicPr>
          <p:cNvPr id="19" name="Picture 18" descr="Filter Pictures 01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05200" y="3657600"/>
            <a:ext cx="2102923" cy="2998645"/>
          </a:xfrm>
          <a:prstGeom prst="rect">
            <a:avLst/>
          </a:prstGeom>
        </p:spPr>
      </p:pic>
      <p:sp>
        <p:nvSpPr>
          <p:cNvPr id="20" name="Flowchart: Process 19"/>
          <p:cNvSpPr/>
          <p:nvPr/>
        </p:nvSpPr>
        <p:spPr>
          <a:xfrm>
            <a:off x="685800" y="3505200"/>
            <a:ext cx="7620000" cy="304800"/>
          </a:xfrm>
          <a:prstGeom prst="flowChartProcess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Process 20"/>
          <p:cNvSpPr/>
          <p:nvPr/>
        </p:nvSpPr>
        <p:spPr>
          <a:xfrm>
            <a:off x="5638800" y="228600"/>
            <a:ext cx="228600" cy="4343400"/>
          </a:xfrm>
          <a:prstGeom prst="flowChartProcess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Process 25"/>
          <p:cNvSpPr/>
          <p:nvPr/>
        </p:nvSpPr>
        <p:spPr>
          <a:xfrm>
            <a:off x="2743200" y="6553200"/>
            <a:ext cx="5334000" cy="304800"/>
          </a:xfrm>
          <a:prstGeom prst="flowChartProcess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Process 26"/>
          <p:cNvSpPr/>
          <p:nvPr/>
        </p:nvSpPr>
        <p:spPr>
          <a:xfrm>
            <a:off x="3276600" y="304800"/>
            <a:ext cx="228600" cy="3429000"/>
          </a:xfrm>
          <a:prstGeom prst="flowChartProcess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609600" y="838200"/>
          <a:ext cx="8382000" cy="5448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09600" y="15240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Hayden and Wilcox 9/28/2009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981179" y="3190980"/>
            <a:ext cx="2636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Air Concentration ng/m^3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228600"/>
            <a:ext cx="7619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Hayden and Wilcox 9/14/2009</a:t>
            </a:r>
            <a:endParaRPr lang="en-US" sz="4000" dirty="0"/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838200" y="952500"/>
          <a:ext cx="8001000" cy="53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 rot="16200000">
            <a:off x="-981178" y="3190980"/>
            <a:ext cx="2636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Air Concentration ng/m^3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280987" y="533400"/>
          <a:ext cx="8582025" cy="5815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90600" y="2286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Average Metals Concentrations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311</Words>
  <Application>Microsoft Office PowerPoint</Application>
  <PresentationFormat>On-screen Show (4:3)</PresentationFormat>
  <Paragraphs>64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Atmospheric Particulate Analysis near Mining Operations in Southern Arizona</vt:lpstr>
      <vt:lpstr>Total Suspended Particulate</vt:lpstr>
      <vt:lpstr>Analysis </vt:lpstr>
      <vt:lpstr>Slide 4</vt:lpstr>
      <vt:lpstr>Slide 5</vt:lpstr>
      <vt:lpstr>Slide 6</vt:lpstr>
      <vt:lpstr>Slide 7</vt:lpstr>
      <vt:lpstr>Slide 8</vt:lpstr>
      <vt:lpstr>Slide 9</vt:lpstr>
      <vt:lpstr>Conclusions and Future Work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Total Suspended Particulate Analysis near Mining Operations and Smelting Sites In Southern Arizona</dc:title>
  <dc:creator>Shelly</dc:creator>
  <cp:lastModifiedBy>Shelly</cp:lastModifiedBy>
  <cp:revision>45</cp:revision>
  <dcterms:created xsi:type="dcterms:W3CDTF">2010-04-10T22:56:08Z</dcterms:created>
  <dcterms:modified xsi:type="dcterms:W3CDTF">2010-04-13T05:37:52Z</dcterms:modified>
</cp:coreProperties>
</file>